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7" r:id="rId2"/>
    <p:sldId id="260" r:id="rId3"/>
    <p:sldId id="273" r:id="rId4"/>
    <p:sldId id="272" r:id="rId5"/>
    <p:sldId id="285" r:id="rId6"/>
    <p:sldId id="284" r:id="rId7"/>
    <p:sldId id="271" r:id="rId8"/>
    <p:sldId id="286" r:id="rId9"/>
    <p:sldId id="282" r:id="rId10"/>
    <p:sldId id="259" r:id="rId11"/>
    <p:sldId id="258" r:id="rId12"/>
    <p:sldId id="277" r:id="rId13"/>
    <p:sldId id="274" r:id="rId14"/>
    <p:sldId id="279" r:id="rId15"/>
    <p:sldId id="283" r:id="rId16"/>
    <p:sldId id="278" r:id="rId17"/>
    <p:sldId id="280" r:id="rId18"/>
    <p:sldId id="257" r:id="rId19"/>
    <p:sldId id="261" r:id="rId20"/>
    <p:sldId id="262" r:id="rId21"/>
    <p:sldId id="270" r:id="rId22"/>
    <p:sldId id="264" r:id="rId23"/>
    <p:sldId id="256" r:id="rId24"/>
    <p:sldId id="276" r:id="rId25"/>
    <p:sldId id="267" r:id="rId26"/>
    <p:sldId id="281" r:id="rId2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87" d="100"/>
          <a:sy n="87" d="100"/>
        </p:scale>
        <p:origin x="346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A3DF1-1542-4C8F-8CDB-6B12A35383C3}" type="datetimeFigureOut">
              <a:rPr lang="pt-BR" smtClean="0"/>
              <a:t>06/02/2017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9E8A62-62E7-4CB2-9115-F61D7F8EBF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5784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12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A8A50B-2BEB-4C95-A3A1-BE17197E9B23}" type="slidenum">
              <a:rPr kumimoji="0" lang="pt-BR" altLang="pt-BR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cs typeface="Arial" panose="020B0604020202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t-BR" altLang="pt-BR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859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604D4-102A-4832-84DA-05FDD9DC4B7A}" type="datetimeFigureOut">
              <a:rPr lang="pt-BR" smtClean="0"/>
              <a:t>06/02/2017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90AB-7913-4ACA-8D87-94F3E243FE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5002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604D4-102A-4832-84DA-05FDD9DC4B7A}" type="datetimeFigureOut">
              <a:rPr lang="pt-BR" smtClean="0"/>
              <a:t>06/02/2017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90AB-7913-4ACA-8D87-94F3E243FE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854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604D4-102A-4832-84DA-05FDD9DC4B7A}" type="datetimeFigureOut">
              <a:rPr lang="pt-BR" smtClean="0"/>
              <a:t>06/02/2017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90AB-7913-4ACA-8D87-94F3E243FE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7640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604D4-102A-4832-84DA-05FDD9DC4B7A}" type="datetimeFigureOut">
              <a:rPr lang="pt-BR" smtClean="0"/>
              <a:t>06/02/2017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90AB-7913-4ACA-8D87-94F3E243FE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7130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604D4-102A-4832-84DA-05FDD9DC4B7A}" type="datetimeFigureOut">
              <a:rPr lang="pt-BR" smtClean="0"/>
              <a:t>06/02/2017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90AB-7913-4ACA-8D87-94F3E243FE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611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604D4-102A-4832-84DA-05FDD9DC4B7A}" type="datetimeFigureOut">
              <a:rPr lang="pt-BR" smtClean="0"/>
              <a:t>06/02/2017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90AB-7913-4ACA-8D87-94F3E243FE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4880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604D4-102A-4832-84DA-05FDD9DC4B7A}" type="datetimeFigureOut">
              <a:rPr lang="pt-BR" smtClean="0"/>
              <a:t>06/02/2017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90AB-7913-4ACA-8D87-94F3E243FE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7916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604D4-102A-4832-84DA-05FDD9DC4B7A}" type="datetimeFigureOut">
              <a:rPr lang="pt-BR" smtClean="0"/>
              <a:t>06/02/2017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90AB-7913-4ACA-8D87-94F3E243FE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3429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604D4-102A-4832-84DA-05FDD9DC4B7A}" type="datetimeFigureOut">
              <a:rPr lang="pt-BR" smtClean="0"/>
              <a:t>06/02/2017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90AB-7913-4ACA-8D87-94F3E243FE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6305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604D4-102A-4832-84DA-05FDD9DC4B7A}" type="datetimeFigureOut">
              <a:rPr lang="pt-BR" smtClean="0"/>
              <a:t>06/02/2017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90AB-7913-4ACA-8D87-94F3E243FE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6146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604D4-102A-4832-84DA-05FDD9DC4B7A}" type="datetimeFigureOut">
              <a:rPr lang="pt-BR" smtClean="0"/>
              <a:t>06/02/2017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90AB-7913-4ACA-8D87-94F3E243FE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538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604D4-102A-4832-84DA-05FDD9DC4B7A}" type="datetimeFigureOut">
              <a:rPr lang="pt-BR" smtClean="0"/>
              <a:t>06/02/2017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390AB-7913-4ACA-8D87-94F3E243FE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905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429451"/>
          </a:xfrm>
        </p:spPr>
        <p:txBody>
          <a:bodyPr>
            <a:normAutofit/>
          </a:bodyPr>
          <a:lstStyle/>
          <a:p>
            <a:r>
              <a:rPr lang="pt-BR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Devocional de Abertura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601498"/>
            <a:ext cx="10235609" cy="1655762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pt-BR" b="1" dirty="0"/>
              <a:t>REUNIÃO DA EQUIPE NACIONAL DO TRABALHO COM CRIANÇAS</a:t>
            </a:r>
          </a:p>
          <a:p>
            <a:pPr algn="r"/>
            <a:r>
              <a:rPr lang="pt-BR" b="1" dirty="0"/>
              <a:t>Sede Nacional da Igreja Metodista</a:t>
            </a:r>
          </a:p>
          <a:p>
            <a:pPr algn="r"/>
            <a:r>
              <a:rPr lang="pt-BR" b="1" dirty="0"/>
              <a:t>Elaborada por: Telma Cezar Martins</a:t>
            </a:r>
          </a:p>
          <a:p>
            <a:pPr algn="r"/>
            <a:r>
              <a:rPr lang="pt-BR" b="1" dirty="0"/>
              <a:t>Departamento Nacional de Escola Dominical </a:t>
            </a:r>
          </a:p>
          <a:p>
            <a:pPr algn="r"/>
            <a:r>
              <a:rPr lang="pt-BR" b="1" dirty="0"/>
              <a:t>3-5 de fev. 2017</a:t>
            </a:r>
          </a:p>
        </p:txBody>
      </p:sp>
    </p:spTree>
    <p:extLst>
      <p:ext uri="{BB962C8B-B14F-4D97-AF65-F5344CB8AC3E}">
        <p14:creationId xmlns:p14="http://schemas.microsoft.com/office/powerpoint/2010/main" val="3778979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5" descr="http://2.bp.blogspot.com/-gNC8Ejyhl-w/T7JO1RcXMMI/AAAAAAAAA8Y/YWtcvilImAI/s1600/mapa-brasil-crian%C3%A7a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647" y="333376"/>
            <a:ext cx="4229505" cy="4227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Título 1"/>
          <p:cNvSpPr>
            <a:spLocks noGrp="1"/>
          </p:cNvSpPr>
          <p:nvPr>
            <p:ph type="title"/>
          </p:nvPr>
        </p:nvSpPr>
        <p:spPr>
          <a:xfrm>
            <a:off x="662153" y="333376"/>
            <a:ext cx="7750012" cy="792163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pt-B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Confissão</a:t>
            </a:r>
          </a:p>
        </p:txBody>
      </p:sp>
      <p:sp>
        <p:nvSpPr>
          <p:cNvPr id="8195" name="Retângulo 2"/>
          <p:cNvSpPr>
            <a:spLocks noChangeArrowheads="1"/>
          </p:cNvSpPr>
          <p:nvPr/>
        </p:nvSpPr>
        <p:spPr bwMode="auto">
          <a:xfrm>
            <a:off x="752003" y="2754953"/>
            <a:ext cx="8377595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pt-BR" altLang="pt-BR" sz="31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O Brasil ainda tem 20,4 milhões de pessoas entre 0 e 14 anos em situação domiciliar de pobreza e 8,2 milhões de extrema pobreza, o que inviabiliza um desenvolvimento digno para essas crianças e adolescentes.</a:t>
            </a:r>
          </a:p>
          <a:p>
            <a:pPr algn="r"/>
            <a:r>
              <a:rPr lang="pt-BR" altLang="pt-BR" sz="31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                                                 (IBGE,UNICEF)</a:t>
            </a:r>
          </a:p>
        </p:txBody>
      </p:sp>
    </p:spTree>
    <p:extLst>
      <p:ext uri="{BB962C8B-B14F-4D97-AF65-F5344CB8AC3E}">
        <p14:creationId xmlns:p14="http://schemas.microsoft.com/office/powerpoint/2010/main" val="1779318331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4691" y="454027"/>
            <a:ext cx="6907815" cy="7207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pt-BR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pt-B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Onde está a criança na Igreja?</a:t>
            </a:r>
            <a:br>
              <a:rPr lang="pt-B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4" name="Retângulo 2"/>
          <p:cNvSpPr>
            <a:spLocks noChangeArrowheads="1"/>
          </p:cNvSpPr>
          <p:nvPr/>
        </p:nvSpPr>
        <p:spPr bwMode="auto">
          <a:xfrm>
            <a:off x="1027692" y="2794263"/>
            <a:ext cx="5406291" cy="152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31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Membros - XXX</a:t>
            </a:r>
          </a:p>
          <a:p>
            <a:endParaRPr lang="pt-BR" altLang="pt-BR" sz="310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r>
              <a:rPr lang="pt-BR" altLang="pt-BR" sz="31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Crianças -  ?</a:t>
            </a:r>
          </a:p>
        </p:txBody>
      </p:sp>
      <p:pic>
        <p:nvPicPr>
          <p:cNvPr id="8" name="Picture 5" descr="http://2.bp.blogspot.com/-gNC8Ejyhl-w/T7JO1RcXMMI/AAAAAAAAA8Y/YWtcvilImAI/s1600/mapa-brasil-crian%C3%A7a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120" y="1174752"/>
            <a:ext cx="4229505" cy="4227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4643994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2673" y="309707"/>
            <a:ext cx="10515600" cy="1325563"/>
          </a:xfrm>
        </p:spPr>
        <p:txBody>
          <a:bodyPr/>
          <a:lstStyle/>
          <a:p>
            <a:r>
              <a:rPr lang="pt-B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Declaração de Perdão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41217" y="1454727"/>
            <a:ext cx="10515600" cy="4708381"/>
          </a:xfrm>
        </p:spPr>
        <p:txBody>
          <a:bodyPr>
            <a:normAutofit fontScale="92500" lnSpcReduction="10000"/>
          </a:bodyPr>
          <a:lstStyle/>
          <a:p>
            <a:pPr marL="0" indent="0" fontAlgn="base">
              <a:buNone/>
            </a:pPr>
            <a:endParaRPr lang="pt-BR" dirty="0">
              <a:solidFill>
                <a:schemeClr val="accent1">
                  <a:lumMod val="50000"/>
                </a:schemeClr>
              </a:solidFill>
              <a:latin typeface="Arial"/>
            </a:endParaRPr>
          </a:p>
          <a:p>
            <a:pPr marL="0" indent="0" fontAlgn="base">
              <a:buNone/>
            </a:pPr>
            <a:r>
              <a:rPr lang="pt-BR" sz="3500" dirty="0">
                <a:solidFill>
                  <a:schemeClr val="accent1">
                    <a:lumMod val="50000"/>
                  </a:schemeClr>
                </a:solidFill>
              </a:rPr>
              <a:t>Bem-aventurado aquele cuja iniquidade é perdoada, cujo pecado é coberto. </a:t>
            </a:r>
          </a:p>
          <a:p>
            <a:pPr marL="0" indent="0" fontAlgn="base">
              <a:buNone/>
            </a:pPr>
            <a:endParaRPr lang="pt-BR" sz="35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fontAlgn="base">
              <a:buNone/>
            </a:pPr>
            <a:r>
              <a:rPr lang="pt-BR" sz="3500" dirty="0">
                <a:solidFill>
                  <a:schemeClr val="accent1">
                    <a:lumMod val="50000"/>
                  </a:schemeClr>
                </a:solidFill>
              </a:rPr>
              <a:t>Bem-aventurado o homem a quem o SENHOR não atribui iniquidade e em cujo espírito não há dolo.</a:t>
            </a:r>
          </a:p>
          <a:p>
            <a:pPr marL="0" indent="0" fontAlgn="base">
              <a:buNone/>
            </a:pPr>
            <a:endParaRPr lang="pt-BR" sz="35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fontAlgn="base">
              <a:buNone/>
            </a:pPr>
            <a:r>
              <a:rPr lang="pt-BR" sz="3500" dirty="0">
                <a:solidFill>
                  <a:schemeClr val="accent1">
                    <a:lumMod val="50000"/>
                  </a:schemeClr>
                </a:solidFill>
              </a:rPr>
              <a:t>Alegrai-vos no SENHOR e regozijai-vos, ó justos; exultai, vós todos que sois retos de coração. </a:t>
            </a:r>
          </a:p>
          <a:p>
            <a:pPr marL="0" indent="0" fontAlgn="base">
              <a:buNone/>
            </a:pPr>
            <a:r>
              <a:rPr lang="pt-BR" sz="3500" dirty="0">
                <a:solidFill>
                  <a:schemeClr val="accent1">
                    <a:lumMod val="50000"/>
                  </a:schemeClr>
                </a:solidFill>
              </a:rPr>
              <a:t>								Salmo 32.1,2,11</a:t>
            </a:r>
          </a:p>
          <a:p>
            <a:pPr marL="0" indent="0" fontAlgn="base">
              <a:buNone/>
            </a:pPr>
            <a:endParaRPr lang="pt-BR" dirty="0">
              <a:solidFill>
                <a:schemeClr val="accent1">
                  <a:lumMod val="50000"/>
                </a:schemeClr>
              </a:solidFill>
              <a:latin typeface="Arial"/>
            </a:endParaRPr>
          </a:p>
          <a:p>
            <a:pPr marL="0" indent="0">
              <a:buNone/>
            </a:pP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533331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Louvor </a:t>
            </a:r>
          </a:p>
        </p:txBody>
      </p:sp>
      <p:pic>
        <p:nvPicPr>
          <p:cNvPr id="4" name="Imagem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335" y="1816274"/>
            <a:ext cx="4299440" cy="3306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838200" y="1946215"/>
            <a:ext cx="538619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chemeClr val="accent1">
                    <a:lumMod val="50000"/>
                  </a:schemeClr>
                </a:solidFill>
              </a:rPr>
              <a:t>Sorriso, riso.</a:t>
            </a:r>
          </a:p>
          <a:p>
            <a:r>
              <a:rPr lang="pt-BR" sz="4000" dirty="0">
                <a:solidFill>
                  <a:schemeClr val="accent1">
                    <a:lumMod val="50000"/>
                  </a:schemeClr>
                </a:solidFill>
              </a:rPr>
              <a:t>Liso ou estampado.</a:t>
            </a:r>
          </a:p>
          <a:p>
            <a:r>
              <a:rPr lang="pt-BR" sz="4000" dirty="0">
                <a:solidFill>
                  <a:schemeClr val="accent1">
                    <a:lumMod val="50000"/>
                  </a:schemeClr>
                </a:solidFill>
              </a:rPr>
              <a:t>Um sorriso é bem-vindo,</a:t>
            </a:r>
          </a:p>
          <a:p>
            <a:r>
              <a:rPr lang="pt-BR" sz="4000" dirty="0">
                <a:solidFill>
                  <a:schemeClr val="accent1">
                    <a:lumMod val="50000"/>
                  </a:schemeClr>
                </a:solidFill>
              </a:rPr>
              <a:t>Seja de qual for o lado. </a:t>
            </a:r>
          </a:p>
          <a:p>
            <a:endParaRPr lang="pt-BR" sz="32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3200" dirty="0">
                <a:solidFill>
                  <a:schemeClr val="accent1">
                    <a:lumMod val="50000"/>
                  </a:schemeClr>
                </a:solidFill>
              </a:rPr>
              <a:t>                             (Elaine Cezar)</a:t>
            </a:r>
          </a:p>
        </p:txBody>
      </p:sp>
    </p:spTree>
    <p:extLst>
      <p:ext uri="{BB962C8B-B14F-4D97-AF65-F5344CB8AC3E}">
        <p14:creationId xmlns:p14="http://schemas.microsoft.com/office/powerpoint/2010/main" val="1368706208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a Deus louvar</a:t>
            </a:r>
            <a:br>
              <a:rPr lang="pt-B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</a:t>
            </a:r>
            <a:r>
              <a:rPr lang="pt-BR" sz="1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t-BR" sz="1600" dirty="0">
                <a:solidFill>
                  <a:schemeClr val="accent1">
                    <a:lumMod val="50000"/>
                  </a:schemeClr>
                </a:solidFill>
              </a:rPr>
              <a:t>(James Rodrigues, </a:t>
            </a: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</a:rPr>
              <a:t>Regina Junker</a:t>
            </a:r>
            <a:r>
              <a:rPr lang="pt-BR" sz="1600" dirty="0">
                <a:solidFill>
                  <a:schemeClr val="accent1">
                    <a:lumMod val="50000"/>
                  </a:schemeClr>
                </a:solidFill>
              </a:rPr>
              <a:t>, Neusa Cezar, Oseias Barbosa  -</a:t>
            </a:r>
            <a:br>
              <a:rPr lang="pt-BR" sz="1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BR" sz="1600" dirty="0">
                <a:solidFill>
                  <a:schemeClr val="accent1">
                    <a:lumMod val="50000"/>
                  </a:schemeClr>
                </a:solidFill>
              </a:rPr>
              <a:t>								CD Pelas mãos de uma criança)</a:t>
            </a:r>
            <a:br>
              <a:rPr lang="pt-BR" sz="1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BR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199" y="1955630"/>
            <a:ext cx="6504709" cy="34353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500" dirty="0">
                <a:solidFill>
                  <a:schemeClr val="accent1">
                    <a:lumMod val="50000"/>
                  </a:schemeClr>
                </a:solidFill>
              </a:rPr>
              <a:t>Pulo, pulo, gosto de cantar.</a:t>
            </a:r>
          </a:p>
          <a:p>
            <a:pPr marL="0" indent="0">
              <a:buNone/>
            </a:pPr>
            <a:r>
              <a:rPr lang="pt-BR" sz="3500" dirty="0">
                <a:solidFill>
                  <a:schemeClr val="accent1">
                    <a:lumMod val="50000"/>
                  </a:schemeClr>
                </a:solidFill>
              </a:rPr>
              <a:t>Canto, canto, gosto de brincar.</a:t>
            </a:r>
          </a:p>
          <a:p>
            <a:pPr marL="0" indent="0">
              <a:buNone/>
            </a:pPr>
            <a:r>
              <a:rPr lang="pt-BR" sz="3500" dirty="0">
                <a:solidFill>
                  <a:schemeClr val="accent1">
                    <a:lumMod val="50000"/>
                  </a:schemeClr>
                </a:solidFill>
              </a:rPr>
              <a:t>Brinco, brinco, gosto de abraçar</a:t>
            </a:r>
          </a:p>
          <a:p>
            <a:pPr marL="0" indent="0">
              <a:buNone/>
            </a:pPr>
            <a:r>
              <a:rPr lang="pt-BR" sz="3500" dirty="0">
                <a:solidFill>
                  <a:schemeClr val="accent1">
                    <a:lumMod val="50000"/>
                  </a:schemeClr>
                </a:solidFill>
              </a:rPr>
              <a:t>Um abraço amigo eu vou te dar.</a:t>
            </a:r>
          </a:p>
          <a:p>
            <a:pPr marL="0" indent="0">
              <a:buNone/>
            </a:pPr>
            <a:r>
              <a:rPr lang="pt-BR" sz="3500" dirty="0">
                <a:solidFill>
                  <a:schemeClr val="accent1">
                    <a:lumMod val="50000"/>
                  </a:schemeClr>
                </a:solidFill>
              </a:rPr>
              <a:t>Pulo, canto, brinco, abraço,</a:t>
            </a:r>
          </a:p>
          <a:p>
            <a:pPr marL="0" indent="0">
              <a:buNone/>
            </a:pPr>
            <a:r>
              <a:rPr lang="pt-BR" sz="3500" dirty="0">
                <a:solidFill>
                  <a:schemeClr val="accent1">
                    <a:lumMod val="50000"/>
                  </a:schemeClr>
                </a:solidFill>
              </a:rPr>
              <a:t>Para a Deus louvar!</a:t>
            </a:r>
          </a:p>
        </p:txBody>
      </p:sp>
      <p:pic>
        <p:nvPicPr>
          <p:cNvPr id="4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855" y="2755726"/>
            <a:ext cx="4299440" cy="3306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2530274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4384" y="346172"/>
            <a:ext cx="10515600" cy="1325563"/>
          </a:xfrm>
        </p:spPr>
        <p:txBody>
          <a:bodyPr/>
          <a:lstStyle/>
          <a:p>
            <a:r>
              <a:rPr lang="pt-BR" altLang="pt-B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LOUVOR </a:t>
            </a:r>
            <a:endParaRPr lang="pt-BR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764384" y="167173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altLang="pt-BR" sz="3500" dirty="0">
                <a:solidFill>
                  <a:schemeClr val="accent1">
                    <a:lumMod val="50000"/>
                  </a:schemeClr>
                </a:solidFill>
              </a:rPr>
              <a:t>Mesmo criança, canto sim;</a:t>
            </a:r>
          </a:p>
          <a:p>
            <a:pPr marL="0" indent="0">
              <a:buNone/>
            </a:pPr>
            <a:r>
              <a:rPr lang="pt-BR" altLang="pt-BR" sz="3500" dirty="0">
                <a:solidFill>
                  <a:schemeClr val="accent1">
                    <a:lumMod val="50000"/>
                  </a:schemeClr>
                </a:solidFill>
              </a:rPr>
              <a:t>A Deus que aceitará o  meu louvor.</a:t>
            </a:r>
          </a:p>
          <a:p>
            <a:pPr marL="0" indent="0">
              <a:buNone/>
            </a:pPr>
            <a:endParaRPr lang="pt-BR" altLang="pt-BR" sz="35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pt-BR" altLang="pt-BR" sz="3500" dirty="0">
                <a:solidFill>
                  <a:schemeClr val="accent1">
                    <a:lumMod val="50000"/>
                  </a:schemeClr>
                </a:solidFill>
              </a:rPr>
              <a:t>Cante comigo, faça um som</a:t>
            </a:r>
          </a:p>
          <a:p>
            <a:pPr marL="0" indent="0">
              <a:buNone/>
            </a:pPr>
            <a:endParaRPr lang="pt-BR" altLang="pt-BR" sz="35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pt-BR" altLang="pt-BR" sz="3500" dirty="0">
                <a:solidFill>
                  <a:schemeClr val="accent1">
                    <a:lumMod val="50000"/>
                  </a:schemeClr>
                </a:solidFill>
              </a:rPr>
              <a:t>E Deus se alegrará</a:t>
            </a:r>
          </a:p>
          <a:p>
            <a:pPr marL="0" indent="0">
              <a:buNone/>
            </a:pPr>
            <a:r>
              <a:rPr lang="pt-BR" altLang="pt-BR" sz="3500" dirty="0">
                <a:solidFill>
                  <a:schemeClr val="accent1">
                    <a:lumMod val="50000"/>
                  </a:schemeClr>
                </a:solidFill>
              </a:rPr>
              <a:t> Com meu louvor.</a:t>
            </a:r>
          </a:p>
          <a:p>
            <a:pPr>
              <a:buFont typeface="Arial" pitchFamily="34" charset="0"/>
              <a:buNone/>
            </a:pPr>
            <a:endParaRPr lang="pt-BR" altLang="pt-BR" sz="3500" dirty="0">
              <a:solidFill>
                <a:schemeClr val="accent1">
                  <a:lumMod val="50000"/>
                </a:schemeClr>
              </a:solidFill>
              <a:highlight>
                <a:srgbClr val="FFFF00"/>
              </a:highlight>
            </a:endParaRPr>
          </a:p>
        </p:txBody>
      </p:sp>
      <p:pic>
        <p:nvPicPr>
          <p:cNvPr id="5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871" y="1825625"/>
            <a:ext cx="4299440" cy="3306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9464703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1218" y="174685"/>
            <a:ext cx="10515600" cy="1325563"/>
          </a:xfrm>
        </p:spPr>
        <p:txBody>
          <a:bodyPr/>
          <a:lstStyle/>
          <a:p>
            <a:r>
              <a:rPr lang="pt-B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Estou alegre!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41218" y="1300426"/>
            <a:ext cx="10515600" cy="49618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Estou Alegre. </a:t>
            </a:r>
          </a:p>
          <a:p>
            <a:pPr marL="0" indent="0">
              <a:buNone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Por que estás alegre?</a:t>
            </a:r>
          </a:p>
          <a:p>
            <a:pPr marL="0" indent="0">
              <a:buNone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Estou Alegre. </a:t>
            </a:r>
          </a:p>
          <a:p>
            <a:pPr marL="0" indent="0">
              <a:buNone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Diga-me por que?</a:t>
            </a:r>
          </a:p>
          <a:p>
            <a:pPr marL="0" indent="0">
              <a:buNone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Estou alegre. </a:t>
            </a:r>
          </a:p>
          <a:p>
            <a:pPr marL="0" indent="0">
              <a:buNone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Por que estás alegre? Isso eu quero já saber.</a:t>
            </a:r>
          </a:p>
          <a:p>
            <a:pPr marL="0" indent="0">
              <a:buNone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Vou contar-lhe. </a:t>
            </a:r>
          </a:p>
          <a:p>
            <a:pPr marL="0" indent="0">
              <a:buNone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Pode contar-me, a razão de estar alegre assim.</a:t>
            </a:r>
          </a:p>
          <a:p>
            <a:pPr marL="0" indent="0">
              <a:buNone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Cristo um dia me salvou e me deu o seu perdão, por isso, agora alegre estou.</a:t>
            </a:r>
          </a:p>
          <a:p>
            <a:pPr marL="0" indent="0">
              <a:buNone/>
            </a:pP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197" y="28143"/>
            <a:ext cx="4005803" cy="3081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2809037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3898" y="2866062"/>
            <a:ext cx="10515600" cy="1325563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Oração de louvor e gratidão</a:t>
            </a:r>
          </a:p>
        </p:txBody>
      </p:sp>
      <p:pic>
        <p:nvPicPr>
          <p:cNvPr id="4" name="Imagem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839" y="1639862"/>
            <a:ext cx="3640750" cy="3777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4635124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728" y="1639324"/>
            <a:ext cx="3679949" cy="4548534"/>
          </a:xfrm>
          <a:prstGeom prst="rect">
            <a:avLst/>
          </a:prstGeom>
        </p:spPr>
      </p:pic>
      <p:sp>
        <p:nvSpPr>
          <p:cNvPr id="5" name="Espaço Reservado para Conteúdo 1"/>
          <p:cNvSpPr>
            <a:spLocks noGrp="1"/>
          </p:cNvSpPr>
          <p:nvPr>
            <p:ph idx="1"/>
          </p:nvPr>
        </p:nvSpPr>
        <p:spPr>
          <a:xfrm>
            <a:off x="5742203" y="2038928"/>
            <a:ext cx="5699342" cy="3216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5000" dirty="0">
                <a:solidFill>
                  <a:schemeClr val="accent1">
                    <a:lumMod val="50000"/>
                  </a:schemeClr>
                </a:solidFill>
              </a:rPr>
              <a:t>Mateus 18.3 </a:t>
            </a:r>
          </a:p>
          <a:p>
            <a:pPr marL="0" indent="0" algn="ctr">
              <a:buNone/>
            </a:pPr>
            <a:r>
              <a:rPr lang="pt-BR" sz="5000" dirty="0">
                <a:solidFill>
                  <a:schemeClr val="accent1">
                    <a:lumMod val="50000"/>
                  </a:schemeClr>
                </a:solidFill>
              </a:rPr>
              <a:t>e</a:t>
            </a:r>
          </a:p>
          <a:p>
            <a:pPr marL="0" indent="0" algn="ctr">
              <a:buNone/>
            </a:pPr>
            <a:r>
              <a:rPr lang="pt-BR" sz="5000" dirty="0">
                <a:solidFill>
                  <a:schemeClr val="accent1">
                    <a:lumMod val="50000"/>
                  </a:schemeClr>
                </a:solidFill>
              </a:rPr>
              <a:t>Marcos 10.14-16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599290" y="538619"/>
            <a:ext cx="10285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Leitura Bíblica</a:t>
            </a:r>
          </a:p>
        </p:txBody>
      </p:sp>
    </p:spTree>
    <p:extLst>
      <p:ext uri="{BB962C8B-B14F-4D97-AF65-F5344CB8AC3E}">
        <p14:creationId xmlns:p14="http://schemas.microsoft.com/office/powerpoint/2010/main" val="389059828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4296"/>
            <a:ext cx="6610079" cy="467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Título 1"/>
          <p:cNvSpPr>
            <a:spLocks noGrp="1"/>
          </p:cNvSpPr>
          <p:nvPr>
            <p:ph type="title"/>
          </p:nvPr>
        </p:nvSpPr>
        <p:spPr>
          <a:xfrm>
            <a:off x="611686" y="574251"/>
            <a:ext cx="4906977" cy="60483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e as crianças...</a:t>
            </a:r>
          </a:p>
        </p:txBody>
      </p:sp>
    </p:spTree>
    <p:extLst>
      <p:ext uri="{BB962C8B-B14F-4D97-AF65-F5344CB8AC3E}">
        <p14:creationId xmlns:p14="http://schemas.microsoft.com/office/powerpoint/2010/main" val="50482473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/>
          <p:cNvSpPr>
            <a:spLocks noGrp="1"/>
          </p:cNvSpPr>
          <p:nvPr>
            <p:ph type="title"/>
          </p:nvPr>
        </p:nvSpPr>
        <p:spPr>
          <a:xfrm>
            <a:off x="576647" y="228820"/>
            <a:ext cx="8661946" cy="962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Estamos aqui Senhor!</a:t>
            </a:r>
            <a:endParaRPr lang="pt-BR" altLang="pt-BR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1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1619"/>
            <a:ext cx="6923643" cy="49384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19024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001490"/>
            <a:ext cx="2607467" cy="18598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472966" y="430357"/>
            <a:ext cx="11094745" cy="85811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altLang="pt-B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Deixai vir a mim os pequeninos e pequeninas...</a:t>
            </a:r>
            <a:br>
              <a:rPr lang="pt-BR" altLang="pt-B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altLang="pt-B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</a:t>
            </a:r>
            <a:endParaRPr lang="pt-BR" altLang="pt-BR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2966" y="1288473"/>
            <a:ext cx="11094745" cy="5253854"/>
          </a:xfrm>
        </p:spPr>
        <p:txBody>
          <a:bodyPr rtlCol="0">
            <a:normAutofit fontScale="92500" lnSpcReduction="10000"/>
          </a:bodyPr>
          <a:lstStyle/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pt-BR" sz="3200" dirty="0">
                <a:solidFill>
                  <a:schemeClr val="accent1">
                    <a:lumMod val="50000"/>
                  </a:schemeClr>
                </a:solidFill>
              </a:rPr>
              <a:t>Não impedir as crianças de se aproximarem de Jesus significa: </a:t>
            </a:r>
          </a:p>
          <a:p>
            <a:pPr marL="0" indent="0" algn="just" fontAlgn="auto">
              <a:spcAft>
                <a:spcPts val="0"/>
              </a:spcAft>
              <a:buNone/>
              <a:defRPr/>
            </a:pPr>
            <a:endParaRPr lang="pt-BR" sz="32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3200" dirty="0">
                <a:solidFill>
                  <a:schemeClr val="accent1">
                    <a:lumMod val="50000"/>
                  </a:schemeClr>
                </a:solidFill>
              </a:rPr>
              <a:t>Ajudar as crianças a conhecerem a Jesus e desejarem servi-lo.</a:t>
            </a:r>
          </a:p>
          <a:p>
            <a:pPr marL="0" indent="0" algn="just" fontAlgn="auto">
              <a:spcAft>
                <a:spcPts val="0"/>
              </a:spcAft>
              <a:buNone/>
              <a:defRPr/>
            </a:pPr>
            <a:endParaRPr lang="pt-BR" sz="32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3200" dirty="0">
                <a:solidFill>
                  <a:schemeClr val="accent1">
                    <a:lumMod val="50000"/>
                  </a:schemeClr>
                </a:solidFill>
              </a:rPr>
              <a:t>Aceitar seu jeito de ser criança. Deixar que se aproximem  com sua espontaneidade, a liberdade dos seus corpos e toda movimentação que é peculiar a esta etapa da vida.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pt-BR" sz="3200" dirty="0">
              <a:solidFill>
                <a:schemeClr val="accent1">
                  <a:lumMod val="50000"/>
                </a:schemeClr>
              </a:solidFill>
            </a:endParaRPr>
          </a:p>
          <a:p>
            <a:pPr lvl="7" algn="just">
              <a:buFont typeface="Wingdings" panose="05000000000000000000" pitchFamily="2" charset="2"/>
              <a:buChar char="ü"/>
              <a:defRPr/>
            </a:pPr>
            <a:r>
              <a:rPr lang="pt-BR" sz="3200" dirty="0">
                <a:solidFill>
                  <a:schemeClr val="accent1">
                    <a:lumMod val="50000"/>
                  </a:schemeClr>
                </a:solidFill>
              </a:rPr>
              <a:t>Ter atitudes de cuidado e afeição</a:t>
            </a:r>
          </a:p>
          <a:p>
            <a:pPr marL="3200400" lvl="7" indent="0" algn="just">
              <a:buNone/>
              <a:defRPr/>
            </a:pPr>
            <a:endParaRPr lang="pt-BR" sz="3200" dirty="0">
              <a:solidFill>
                <a:schemeClr val="accent1">
                  <a:lumMod val="50000"/>
                </a:schemeClr>
              </a:solidFill>
            </a:endParaRPr>
          </a:p>
          <a:p>
            <a:pPr lvl="7" algn="just">
              <a:buFont typeface="Wingdings" panose="05000000000000000000" pitchFamily="2" charset="2"/>
              <a:buChar char="ü"/>
              <a:defRPr/>
            </a:pPr>
            <a:r>
              <a:rPr lang="pt-BR" sz="3200" dirty="0">
                <a:solidFill>
                  <a:schemeClr val="accent1">
                    <a:lumMod val="50000"/>
                  </a:schemeClr>
                </a:solidFill>
              </a:rPr>
              <a:t>Acolher, acompanhar e abençoar as crianças.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pt-BR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98032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695" y="2837834"/>
            <a:ext cx="3228108" cy="2052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3806" y="5327720"/>
            <a:ext cx="10285215" cy="1121876"/>
          </a:xfrm>
        </p:spPr>
        <p:txBody>
          <a:bodyPr/>
          <a:lstStyle/>
          <a:p>
            <a:pPr algn="ctr"/>
            <a:r>
              <a:rPr lang="pt-BR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criança na vida  da igreja...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9933" y="1870060"/>
            <a:ext cx="4557593" cy="13882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300" dirty="0">
                <a:solidFill>
                  <a:schemeClr val="accent1">
                    <a:lumMod val="50000"/>
                  </a:schemeClr>
                </a:solidFill>
              </a:rPr>
              <a:t>Reconhecer a criança como parte integrante da comunidade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627043" y="356196"/>
            <a:ext cx="10515600" cy="10842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igreja na vida da criança...</a:t>
            </a:r>
          </a:p>
        </p:txBody>
      </p:sp>
      <p:sp>
        <p:nvSpPr>
          <p:cNvPr id="4" name="Retângulo 3"/>
          <p:cNvSpPr/>
          <p:nvPr/>
        </p:nvSpPr>
        <p:spPr>
          <a:xfrm>
            <a:off x="7387803" y="3258314"/>
            <a:ext cx="4753436" cy="1463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pt-BR" sz="3300" dirty="0">
                <a:solidFill>
                  <a:schemeClr val="accent1">
                    <a:lumMod val="50000"/>
                  </a:schemeClr>
                </a:solidFill>
              </a:rPr>
              <a:t>Dialogar com a criança e ouvir suas expectativas e necessidades</a:t>
            </a:r>
          </a:p>
        </p:txBody>
      </p:sp>
    </p:spTree>
    <p:extLst>
      <p:ext uri="{BB962C8B-B14F-4D97-AF65-F5344CB8AC3E}">
        <p14:creationId xmlns:p14="http://schemas.microsoft.com/office/powerpoint/2010/main" val="1131274881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1"/>
          <p:cNvSpPr>
            <a:spLocks noGrp="1"/>
          </p:cNvSpPr>
          <p:nvPr>
            <p:ph type="title"/>
          </p:nvPr>
        </p:nvSpPr>
        <p:spPr>
          <a:xfrm>
            <a:off x="550261" y="0"/>
            <a:ext cx="11018284" cy="1036749"/>
          </a:xfrm>
        </p:spPr>
        <p:txBody>
          <a:bodyPr>
            <a:normAutofit fontScale="90000"/>
          </a:bodyPr>
          <a:lstStyle/>
          <a:p>
            <a:br>
              <a:rPr lang="pt-BR" altLang="pt-BR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altLang="pt-BR" sz="49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 voz as crianças...       </a:t>
            </a:r>
            <a:r>
              <a:rPr lang="pt-BR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elas mais gostam na igreja?</a:t>
            </a:r>
            <a:br>
              <a:rPr lang="pt-BR" alt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alt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266102" y="1069902"/>
            <a:ext cx="10128848" cy="5668218"/>
          </a:xfr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sz="2400" dirty="0">
                <a:solidFill>
                  <a:schemeClr val="accent5">
                    <a:lumMod val="50000"/>
                  </a:schemeClr>
                </a:solidFill>
              </a:rPr>
              <a:t>gosto de ficar junto; gosto das pessoas; gosto de brincar junto com meus amigos(as). </a:t>
            </a:r>
          </a:p>
          <a:p>
            <a:pPr marL="0" indent="0" algn="just">
              <a:lnSpc>
                <a:spcPct val="150000"/>
              </a:lnSpc>
              <a:buNone/>
              <a:defRPr/>
            </a:pPr>
            <a:endParaRPr lang="pt-BR" sz="1000" dirty="0">
              <a:solidFill>
                <a:schemeClr val="accent5">
                  <a:lumMod val="50000"/>
                </a:schemeClr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pt-BR" sz="2400" dirty="0">
                <a:solidFill>
                  <a:schemeClr val="accent5">
                    <a:lumMod val="50000"/>
                  </a:schemeClr>
                </a:solidFill>
              </a:rPr>
              <a:t>a gente faz coisas boas; gosto de pular; gosto quando tem comida; de ir para a cozinha, porque tem lanche para a gente comer; de brincar; de subir as escadas; de desenhar; fazer dobradura; brincar de massinha de modelar.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  <a:defRPr/>
            </a:pPr>
            <a:endParaRPr lang="pt-BR" sz="1000" dirty="0">
              <a:solidFill>
                <a:schemeClr val="accent5">
                  <a:lumMod val="50000"/>
                </a:schemeClr>
              </a:solidFill>
            </a:endParaRPr>
          </a:p>
          <a:p>
            <a:pPr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400" dirty="0">
                <a:solidFill>
                  <a:schemeClr val="accent5">
                    <a:lumMod val="50000"/>
                  </a:schemeClr>
                </a:solidFill>
              </a:rPr>
              <a:t>gosto de ler a Bíblia; gosto de louvar a Deus e da bênção que entra no nosso coração; gosto, porque a igreja abençoa todo o mundo e podemos abençoar os outros; as histórias são divertidas; a gente aprende de Deus quando ouve as histórias.</a:t>
            </a:r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10394950" y="4600691"/>
            <a:ext cx="1797050" cy="3698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dirty="0"/>
              <a:t>Espiritualidade </a:t>
            </a:r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10818812" y="1329827"/>
            <a:ext cx="1373188" cy="3698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dirty="0"/>
              <a:t>Afetividade</a:t>
            </a:r>
          </a:p>
        </p:txBody>
      </p:sp>
      <p:sp>
        <p:nvSpPr>
          <p:cNvPr id="7" name="Retângulo 6"/>
          <p:cNvSpPr>
            <a:spLocks noChangeArrowheads="1"/>
          </p:cNvSpPr>
          <p:nvPr/>
        </p:nvSpPr>
        <p:spPr bwMode="auto">
          <a:xfrm>
            <a:off x="10551968" y="2822055"/>
            <a:ext cx="1638300" cy="5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pt-BR" altLang="pt-BR" dirty="0"/>
              <a:t>Corporeidade</a:t>
            </a:r>
            <a:r>
              <a:rPr lang="pt-BR" altLang="pt-BR" dirty="0">
                <a:latin typeface="Arial" panose="020B0604020202020204" pitchFamily="34" charset="0"/>
              </a:rPr>
              <a:t> </a:t>
            </a:r>
            <a:endParaRPr lang="pt-BR" altLang="pt-BR" dirty="0">
              <a:latin typeface="Arial" panose="020B060402020202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080536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371" y="1027186"/>
            <a:ext cx="3752302" cy="48433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CaixaDeTexto 1"/>
          <p:cNvSpPr txBox="1"/>
          <p:nvPr/>
        </p:nvSpPr>
        <p:spPr>
          <a:xfrm>
            <a:off x="185043" y="2444094"/>
            <a:ext cx="8032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Fazemos isso por que cremos que ...</a:t>
            </a:r>
          </a:p>
        </p:txBody>
      </p:sp>
    </p:spTree>
    <p:extLst>
      <p:ext uri="{BB962C8B-B14F-4D97-AF65-F5344CB8AC3E}">
        <p14:creationId xmlns:p14="http://schemas.microsoft.com/office/powerpoint/2010/main" val="15159610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Nosso compromisso...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526" y="1690688"/>
            <a:ext cx="6253768" cy="45485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2721441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599089" y="404813"/>
            <a:ext cx="10909738" cy="8564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altLang="pt-BR" sz="4000" b="1" dirty="0"/>
          </a:p>
        </p:txBody>
      </p:sp>
      <p:sp>
        <p:nvSpPr>
          <p:cNvPr id="6" name="Retângulo 5"/>
          <p:cNvSpPr/>
          <p:nvPr/>
        </p:nvSpPr>
        <p:spPr>
          <a:xfrm>
            <a:off x="701837" y="490757"/>
            <a:ext cx="10058399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pt-BR" altLang="pt-BR" sz="4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Dedicação e envio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99089" y="1690255"/>
            <a:ext cx="8073856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ClrTx/>
              <a:buFontTx/>
              <a:buNone/>
            </a:pPr>
            <a:r>
              <a:rPr lang="pt-BR" altLang="pt-BR" sz="33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Chave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buClrTx/>
              <a:buFontTx/>
              <a:buNone/>
            </a:pPr>
            <a:endParaRPr lang="pt-BR" altLang="pt-BR" sz="3300" dirty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Tx/>
              <a:buFontTx/>
              <a:buNone/>
            </a:pPr>
            <a:r>
              <a:rPr lang="pt-BR" altLang="pt-BR" sz="330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“A chave certa abre a fechadura.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Tx/>
              <a:buFontTx/>
              <a:buNone/>
            </a:pPr>
            <a:r>
              <a:rPr lang="pt-BR" altLang="pt-BR" sz="330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Sem a chave certa,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Tx/>
              <a:buFontTx/>
              <a:buNone/>
            </a:pPr>
            <a:r>
              <a:rPr lang="pt-BR" altLang="pt-BR" sz="330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Fica difícil romper esta armadura.” 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Tx/>
              <a:buFontTx/>
              <a:buNone/>
            </a:pPr>
            <a:endParaRPr lang="pt-BR" altLang="pt-BR" sz="3300" dirty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Tx/>
              <a:buFontTx/>
              <a:buNone/>
            </a:pPr>
            <a:r>
              <a:rPr lang="pt-BR" altLang="pt-BR" sz="330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                                           (Elaine Cezar)</a:t>
            </a:r>
          </a:p>
        </p:txBody>
      </p:sp>
      <p:pic>
        <p:nvPicPr>
          <p:cNvPr id="10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505" y="2060993"/>
            <a:ext cx="3229495" cy="3449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7352650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Benção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838200" y="1927350"/>
            <a:ext cx="5600178" cy="3560567"/>
          </a:xfrm>
        </p:spPr>
        <p:txBody>
          <a:bodyPr>
            <a:normAutofit/>
          </a:bodyPr>
          <a:lstStyle/>
          <a:p>
            <a:pPr marL="0" indent="0">
              <a:buFont typeface="Wingdings 2" pitchFamily="18" charset="2"/>
              <a:buNone/>
            </a:pPr>
            <a:r>
              <a:rPr lang="pt-BR" altLang="pt-BR" b="1" dirty="0">
                <a:solidFill>
                  <a:schemeClr val="accent5">
                    <a:lumMod val="50000"/>
                  </a:schemeClr>
                </a:solidFill>
              </a:rPr>
              <a:t>DEUS CUIDA</a:t>
            </a:r>
            <a:r>
              <a:rPr lang="pt-BR" altLang="pt-BR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pt-BR" altLang="pt-BR" sz="1800" dirty="0">
                <a:solidFill>
                  <a:schemeClr val="accent5">
                    <a:lumMod val="50000"/>
                  </a:schemeClr>
                </a:solidFill>
              </a:rPr>
              <a:t>(CD  Crescer)</a:t>
            </a:r>
          </a:p>
          <a:p>
            <a:pPr marL="0" indent="0">
              <a:buFont typeface="Wingdings 2" pitchFamily="18" charset="2"/>
              <a:buNone/>
            </a:pPr>
            <a:endParaRPr lang="pt-BR" altLang="pt-BR" sz="18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Font typeface="Wingdings 2" pitchFamily="18" charset="2"/>
              <a:buNone/>
            </a:pPr>
            <a:r>
              <a:rPr lang="pt-BR" altLang="pt-BR" dirty="0">
                <a:solidFill>
                  <a:schemeClr val="accent5">
                    <a:lumMod val="50000"/>
                  </a:schemeClr>
                </a:solidFill>
              </a:rPr>
              <a:t>DEUS CUIDA DE MIM, </a:t>
            </a:r>
          </a:p>
          <a:p>
            <a:pPr marL="0" indent="0">
              <a:buFont typeface="Wingdings 2" pitchFamily="18" charset="2"/>
              <a:buNone/>
            </a:pPr>
            <a:r>
              <a:rPr lang="pt-BR" altLang="pt-BR" dirty="0">
                <a:solidFill>
                  <a:schemeClr val="accent5">
                    <a:lumMod val="50000"/>
                  </a:schemeClr>
                </a:solidFill>
              </a:rPr>
              <a:t>CUIDA DE VOCÊ.</a:t>
            </a:r>
          </a:p>
          <a:p>
            <a:pPr marL="0" indent="0">
              <a:buFont typeface="Wingdings 2" pitchFamily="18" charset="2"/>
              <a:buNone/>
            </a:pPr>
            <a:r>
              <a:rPr lang="pt-BR" altLang="pt-BR" dirty="0">
                <a:solidFill>
                  <a:schemeClr val="accent5">
                    <a:lumMod val="50000"/>
                  </a:schemeClr>
                </a:solidFill>
              </a:rPr>
              <a:t>DEUS CUIDA DE MIM, DE VOCÊ, </a:t>
            </a:r>
          </a:p>
          <a:p>
            <a:pPr marL="0" indent="0">
              <a:buFont typeface="Wingdings 2" pitchFamily="18" charset="2"/>
              <a:buNone/>
            </a:pPr>
            <a:r>
              <a:rPr lang="pt-BR" altLang="pt-BR" dirty="0">
                <a:solidFill>
                  <a:schemeClr val="accent5">
                    <a:lumMod val="50000"/>
                  </a:schemeClr>
                </a:solidFill>
              </a:rPr>
              <a:t>DEUS CUIDA DE NÓS.</a:t>
            </a:r>
          </a:p>
        </p:txBody>
      </p:sp>
      <p:pic>
        <p:nvPicPr>
          <p:cNvPr id="5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327" y="0"/>
            <a:ext cx="3269673" cy="48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02170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3509" y="365125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noite                                          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(CD Sombra Amiga &amp; Água pura)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3509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COMO É BOM UMA NOITE ENTRE DOIS DIAS</a:t>
            </a:r>
          </a:p>
          <a:p>
            <a:pPr marL="0" indent="0">
              <a:buNone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COMO É BOM, DORMIR E ACORDAR.</a:t>
            </a:r>
          </a:p>
          <a:p>
            <a:pPr marL="0" indent="0">
              <a:buNone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NOSSO DEUS É QUEM PODE NOS DAR GRAÇA</a:t>
            </a:r>
          </a:p>
          <a:p>
            <a:pPr marL="0" indent="0">
              <a:buNone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DE DORMIR, DORMIR E DESCANSAR.</a:t>
            </a:r>
          </a:p>
          <a:p>
            <a:pPr marL="0" indent="0">
              <a:buNone/>
            </a:pP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TE AGRADEMOS Ó SENHOR.</a:t>
            </a:r>
          </a:p>
          <a:p>
            <a:pPr marL="0" indent="0">
              <a:buNone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TE AGRADECEMOS DEUS DE AMOR.</a:t>
            </a:r>
          </a:p>
        </p:txBody>
      </p:sp>
    </p:spTree>
    <p:extLst>
      <p:ext uri="{BB962C8B-B14F-4D97-AF65-F5344CB8AC3E}">
        <p14:creationId xmlns:p14="http://schemas.microsoft.com/office/powerpoint/2010/main" val="346942181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00628"/>
          </a:xfrm>
        </p:spPr>
        <p:txBody>
          <a:bodyPr/>
          <a:lstStyle/>
          <a:p>
            <a:pPr algn="r"/>
            <a:r>
              <a:rPr lang="pt-B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Salmo 92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38200" y="1200628"/>
            <a:ext cx="10335016" cy="545652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sz="3600" dirty="0">
                <a:solidFill>
                  <a:schemeClr val="accent1">
                    <a:lumMod val="50000"/>
                  </a:schemeClr>
                </a:solidFill>
              </a:rPr>
              <a:t>1. Bom é render graças ao SENHOR e cantar louvores ao teu nome, ó Altíssimo,</a:t>
            </a:r>
          </a:p>
          <a:p>
            <a:pPr marL="0" indent="0" algn="just">
              <a:buNone/>
            </a:pPr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pt-BR" sz="3600" dirty="0">
                <a:solidFill>
                  <a:schemeClr val="accent1">
                    <a:lumMod val="50000"/>
                  </a:schemeClr>
                </a:solidFill>
              </a:rPr>
              <a:t>2. anunciar de manhã a tua misericórdia e, 	durante as noites, a tua fidelidade,</a:t>
            </a:r>
          </a:p>
          <a:p>
            <a:pPr marL="0" indent="0" algn="just">
              <a:buNone/>
            </a:pPr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pt-BR" sz="3600" dirty="0">
                <a:solidFill>
                  <a:schemeClr val="accent1">
                    <a:lumMod val="50000"/>
                  </a:schemeClr>
                </a:solidFill>
              </a:rPr>
              <a:t>3. com instrumentos de dez cordas, com saltério e com a solenidade da harpa.</a:t>
            </a:r>
          </a:p>
          <a:p>
            <a:pPr marL="0" indent="0" algn="just">
              <a:buNone/>
            </a:pPr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pt-BR" sz="3600" dirty="0">
                <a:solidFill>
                  <a:schemeClr val="accent1">
                    <a:lumMod val="50000"/>
                  </a:schemeClr>
                </a:solidFill>
              </a:rPr>
              <a:t>4. Pois me alegraste, SENHOR, com os teus feitos; exultarei nas obras das tuas mãos.</a:t>
            </a:r>
          </a:p>
        </p:txBody>
      </p:sp>
    </p:spTree>
    <p:extLst>
      <p:ext uri="{BB962C8B-B14F-4D97-AF65-F5344CB8AC3E}">
        <p14:creationId xmlns:p14="http://schemas.microsoft.com/office/powerpoint/2010/main" val="18389068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38200" y="334027"/>
            <a:ext cx="10335016" cy="624688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3600" dirty="0">
                <a:solidFill>
                  <a:schemeClr val="accent1">
                    <a:lumMod val="50000"/>
                  </a:schemeClr>
                </a:solidFill>
              </a:rPr>
              <a:t>5. Quão grandes, SENHOR, são as tuas obras! Os teus pensamentos, que profundos!</a:t>
            </a:r>
          </a:p>
          <a:p>
            <a:pPr marL="0" indent="0" algn="just">
              <a:buNone/>
            </a:pPr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pt-BR" sz="3600" dirty="0">
                <a:solidFill>
                  <a:schemeClr val="accent1">
                    <a:lumMod val="50000"/>
                  </a:schemeClr>
                </a:solidFill>
              </a:rPr>
              <a:t>6. O inepto não compreende, e o estulto não percebe isto:</a:t>
            </a:r>
          </a:p>
          <a:p>
            <a:pPr marL="0" indent="0" algn="just">
              <a:buNone/>
            </a:pPr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pt-BR" sz="3600" dirty="0">
                <a:solidFill>
                  <a:schemeClr val="accent1">
                    <a:lumMod val="50000"/>
                  </a:schemeClr>
                </a:solidFill>
              </a:rPr>
              <a:t>7. ainda que os ímpios brotam como a erva, e florescem todos os que praticam a iniquidade, nada obstante, serão destruídos para sempre;</a:t>
            </a:r>
          </a:p>
          <a:p>
            <a:pPr marL="0" indent="0" algn="just">
              <a:buNone/>
            </a:pPr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pt-BR" sz="3600" dirty="0">
                <a:solidFill>
                  <a:schemeClr val="accent1">
                    <a:lumMod val="50000"/>
                  </a:schemeClr>
                </a:solidFill>
              </a:rPr>
              <a:t>8. tu, porém, SENHOR, és o Altíssimo eternamente</a:t>
            </a:r>
          </a:p>
          <a:p>
            <a:pPr marL="0" indent="0" algn="just">
              <a:buNone/>
            </a:pPr>
            <a:endParaRPr lang="pt-BR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03729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65908" y="929773"/>
            <a:ext cx="10335016" cy="462373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t-BR" sz="3600" dirty="0">
                <a:solidFill>
                  <a:schemeClr val="accent1">
                    <a:lumMod val="50000"/>
                  </a:schemeClr>
                </a:solidFill>
              </a:rPr>
              <a:t>12.O justo florescerá como a palmeira, crescerá como o cedro no Líbano.</a:t>
            </a:r>
          </a:p>
          <a:p>
            <a:pPr marL="0" indent="0" algn="just">
              <a:buNone/>
            </a:pPr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pt-BR" sz="3600" dirty="0">
                <a:solidFill>
                  <a:schemeClr val="accent1">
                    <a:lumMod val="50000"/>
                  </a:schemeClr>
                </a:solidFill>
              </a:rPr>
              <a:t>13.Plantados na Casa do SENHOR, florescerão nos átrios do nosso Deus.</a:t>
            </a:r>
          </a:p>
          <a:p>
            <a:pPr marL="0" indent="0" algn="just">
              <a:buNone/>
            </a:pPr>
            <a:endParaRPr lang="pt-BR" sz="22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pt-BR" sz="3600" dirty="0">
                <a:solidFill>
                  <a:schemeClr val="accent1">
                    <a:lumMod val="50000"/>
                  </a:schemeClr>
                </a:solidFill>
              </a:rPr>
              <a:t>14.Na velhice darão ainda frutos, serão cheios de seiva e de verdor,</a:t>
            </a:r>
          </a:p>
          <a:p>
            <a:pPr marL="0" indent="0" algn="just">
              <a:buNone/>
            </a:pPr>
            <a:endParaRPr lang="pt-BR" sz="22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pt-BR" sz="3600" dirty="0">
                <a:solidFill>
                  <a:schemeClr val="accent1">
                    <a:lumMod val="50000"/>
                  </a:schemeClr>
                </a:solidFill>
              </a:rPr>
              <a:t>15.para anunciar que o SENHOR é reto. Ele é a minha rocha, e nele não há injustiça.</a:t>
            </a:r>
          </a:p>
        </p:txBody>
      </p:sp>
    </p:spTree>
    <p:extLst>
      <p:ext uri="{BB962C8B-B14F-4D97-AF65-F5344CB8AC3E}">
        <p14:creationId xmlns:p14="http://schemas.microsoft.com/office/powerpoint/2010/main" val="2677174875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8096" y="0"/>
            <a:ext cx="10515600" cy="975160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Logo de manhã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88096" y="1224542"/>
            <a:ext cx="8868522" cy="5398129"/>
          </a:xfrm>
        </p:spPr>
        <p:txBody>
          <a:bodyPr numCol="2"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2500" dirty="0">
                <a:solidFill>
                  <a:schemeClr val="accent1">
                    <a:lumMod val="50000"/>
                  </a:schemeClr>
                </a:solidFill>
              </a:rPr>
              <a:t>LOGO DE MANHÃ,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2500" dirty="0">
                <a:solidFill>
                  <a:schemeClr val="accent1">
                    <a:lumMod val="50000"/>
                  </a:schemeClr>
                </a:solidFill>
              </a:rPr>
              <a:t>QUERO TE BUSCAR</a:t>
            </a:r>
            <a:br>
              <a:rPr lang="pt-BR" sz="25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BR" sz="2500" dirty="0">
                <a:solidFill>
                  <a:schemeClr val="accent1">
                    <a:lumMod val="50000"/>
                  </a:schemeClr>
                </a:solidFill>
              </a:rPr>
              <a:t>TUA VOZ OUVIR,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2500" dirty="0">
                <a:solidFill>
                  <a:schemeClr val="accent1">
                    <a:lumMod val="50000"/>
                  </a:schemeClr>
                </a:solidFill>
              </a:rPr>
              <a:t>TEU AMOR SENTIR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25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br>
              <a:rPr lang="pt-BR" sz="25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BR" sz="2500" dirty="0">
                <a:solidFill>
                  <a:schemeClr val="accent1">
                    <a:lumMod val="50000"/>
                  </a:schemeClr>
                </a:solidFill>
              </a:rPr>
              <a:t>ESTENDER AS MÃOS</a:t>
            </a:r>
            <a:br>
              <a:rPr lang="pt-BR" sz="25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BR" sz="2500" dirty="0">
                <a:solidFill>
                  <a:schemeClr val="accent1">
                    <a:lumMod val="50000"/>
                  </a:schemeClr>
                </a:solidFill>
              </a:rPr>
              <a:t>PARA TE LOUVAR</a:t>
            </a:r>
            <a:br>
              <a:rPr lang="pt-BR" sz="25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BR" sz="2500" dirty="0">
                <a:solidFill>
                  <a:schemeClr val="accent1">
                    <a:lumMod val="50000"/>
                  </a:schemeClr>
                </a:solidFill>
              </a:rPr>
              <a:t>DERRAMAR MEU CORAÇÃO</a:t>
            </a:r>
            <a:br>
              <a:rPr lang="pt-BR" sz="25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BR" sz="2500" dirty="0">
                <a:solidFill>
                  <a:schemeClr val="accent1">
                    <a:lumMod val="50000"/>
                  </a:schemeClr>
                </a:solidFill>
              </a:rPr>
              <a:t>SOBRE TEU ALTAR</a:t>
            </a:r>
            <a:br>
              <a:rPr lang="pt-BR" sz="2500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pt-BR" sz="2500" dirty="0">
                <a:solidFill>
                  <a:schemeClr val="accent1">
                    <a:lumMod val="50000"/>
                  </a:schemeClr>
                </a:solidFill>
              </a:rPr>
            </a:br>
            <a:endParaRPr lang="pt-BR" sz="25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2500" dirty="0">
                <a:solidFill>
                  <a:schemeClr val="accent1">
                    <a:lumMod val="50000"/>
                  </a:schemeClr>
                </a:solidFill>
              </a:rPr>
              <a:t>POIS TU SABES BEM</a:t>
            </a:r>
            <a:br>
              <a:rPr lang="pt-BR" sz="25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BR" sz="2500" dirty="0">
                <a:solidFill>
                  <a:schemeClr val="accent1">
                    <a:lumMod val="50000"/>
                  </a:schemeClr>
                </a:solidFill>
              </a:rPr>
              <a:t>TUDO QUANDO HÁ EM MIM</a:t>
            </a:r>
            <a:br>
              <a:rPr lang="pt-BR" sz="25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BR" sz="2500" dirty="0">
                <a:solidFill>
                  <a:schemeClr val="accent1">
                    <a:lumMod val="50000"/>
                  </a:schemeClr>
                </a:solidFill>
              </a:rPr>
              <a:t>VOU TE SEGUIR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2500" dirty="0">
                <a:solidFill>
                  <a:schemeClr val="accent1">
                    <a:lumMod val="50000"/>
                  </a:schemeClr>
                </a:solidFill>
              </a:rPr>
              <a:t>E TE AMAR ATÉ O FIM</a:t>
            </a:r>
            <a:br>
              <a:rPr lang="pt-BR" sz="2500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pt-BR" sz="25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BR" sz="2500" dirty="0">
                <a:solidFill>
                  <a:schemeClr val="accent1">
                    <a:lumMod val="50000"/>
                  </a:schemeClr>
                </a:solidFill>
              </a:rPr>
              <a:t>LOGO DE MANHÃ,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2500" dirty="0">
                <a:solidFill>
                  <a:schemeClr val="accent1">
                    <a:lumMod val="50000"/>
                  </a:schemeClr>
                </a:solidFill>
              </a:rPr>
              <a:t>QUERO TE BUSCAR</a:t>
            </a:r>
            <a:br>
              <a:rPr lang="pt-BR" sz="25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BR" sz="2500" dirty="0">
                <a:solidFill>
                  <a:schemeClr val="accent1">
                    <a:lumMod val="50000"/>
                  </a:schemeClr>
                </a:solidFill>
              </a:rPr>
              <a:t>TUA VOZ OUVIR,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2500" dirty="0">
                <a:solidFill>
                  <a:schemeClr val="accent1">
                    <a:lumMod val="50000"/>
                  </a:schemeClr>
                </a:solidFill>
              </a:rPr>
              <a:t>TEU AMOR SENTIR</a:t>
            </a:r>
          </a:p>
        </p:txBody>
      </p:sp>
    </p:spTree>
    <p:extLst>
      <p:ext uri="{BB962C8B-B14F-4D97-AF65-F5344CB8AC3E}">
        <p14:creationId xmlns:p14="http://schemas.microsoft.com/office/powerpoint/2010/main" val="1343823483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64827" y="350253"/>
            <a:ext cx="10446517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500" dirty="0">
                <a:solidFill>
                  <a:schemeClr val="accent5">
                    <a:lumMod val="50000"/>
                  </a:schemeClr>
                </a:solidFill>
              </a:rPr>
              <a:t>ESTENDER AS MÃOS</a:t>
            </a:r>
            <a:br>
              <a:rPr lang="pt-BR" sz="25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pt-BR" sz="2500" dirty="0">
                <a:solidFill>
                  <a:schemeClr val="accent5">
                    <a:lumMod val="50000"/>
                  </a:schemeClr>
                </a:solidFill>
              </a:rPr>
              <a:t>PARA TE LOUVAR</a:t>
            </a:r>
            <a:br>
              <a:rPr lang="pt-BR" sz="25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pt-BR" sz="2500" dirty="0">
                <a:solidFill>
                  <a:schemeClr val="accent5">
                    <a:lumMod val="50000"/>
                  </a:schemeClr>
                </a:solidFill>
              </a:rPr>
              <a:t>DERRAMAR MEU CORAÇÃO</a:t>
            </a:r>
            <a:br>
              <a:rPr lang="pt-BR" sz="25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pt-BR" sz="2500" dirty="0">
                <a:solidFill>
                  <a:schemeClr val="accent5">
                    <a:lumMod val="50000"/>
                  </a:schemeClr>
                </a:solidFill>
              </a:rPr>
              <a:t>SOBRE TEU ALTAR</a:t>
            </a:r>
            <a:br>
              <a:rPr lang="pt-BR" sz="2500" dirty="0">
                <a:solidFill>
                  <a:schemeClr val="accent5">
                    <a:lumMod val="50000"/>
                  </a:schemeClr>
                </a:solidFill>
              </a:rPr>
            </a:br>
            <a:br>
              <a:rPr lang="pt-BR" sz="25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pt-BR" sz="2500" dirty="0">
                <a:solidFill>
                  <a:schemeClr val="accent5">
                    <a:lumMod val="50000"/>
                  </a:schemeClr>
                </a:solidFill>
              </a:rPr>
              <a:t>POIS TU SABES BEM</a:t>
            </a:r>
            <a:br>
              <a:rPr lang="pt-BR" sz="25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pt-BR" sz="2500" dirty="0">
                <a:solidFill>
                  <a:schemeClr val="accent5">
                    <a:lumMod val="50000"/>
                  </a:schemeClr>
                </a:solidFill>
              </a:rPr>
              <a:t>TUDO QUANDO HÁ EM MIM</a:t>
            </a:r>
            <a:br>
              <a:rPr lang="pt-BR" sz="25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pt-BR" sz="2500" dirty="0">
                <a:solidFill>
                  <a:schemeClr val="accent5">
                    <a:lumMod val="50000"/>
                  </a:schemeClr>
                </a:solidFill>
              </a:rPr>
              <a:t>VOU TE SEGUIR E TE AMAR ATÉ O FIM</a:t>
            </a:r>
            <a:br>
              <a:rPr lang="pt-BR" sz="2500" dirty="0">
                <a:solidFill>
                  <a:schemeClr val="accent5">
                    <a:lumMod val="50000"/>
                  </a:schemeClr>
                </a:solidFill>
              </a:rPr>
            </a:br>
            <a:br>
              <a:rPr lang="pt-BR" sz="25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pt-BR" sz="2500" dirty="0">
                <a:solidFill>
                  <a:schemeClr val="accent5">
                    <a:lumMod val="50000"/>
                  </a:schemeClr>
                </a:solidFill>
              </a:rPr>
              <a:t>E NO FIM DO DIA,</a:t>
            </a:r>
            <a:br>
              <a:rPr lang="pt-BR" sz="25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pt-BR" sz="2500" dirty="0">
                <a:solidFill>
                  <a:schemeClr val="accent5">
                    <a:lumMod val="50000"/>
                  </a:schemeClr>
                </a:solidFill>
              </a:rPr>
              <a:t>QUANDO O SOL SE FOR</a:t>
            </a:r>
            <a:br>
              <a:rPr lang="pt-BR" sz="25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pt-BR" sz="2500" dirty="0">
                <a:solidFill>
                  <a:schemeClr val="accent5">
                    <a:lumMod val="50000"/>
                  </a:schemeClr>
                </a:solidFill>
              </a:rPr>
              <a:t>TE ADORAREI, TE DAREI LOUVOR</a:t>
            </a:r>
            <a:br>
              <a:rPr lang="pt-BR" sz="25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pt-BR" sz="2500" dirty="0">
                <a:solidFill>
                  <a:schemeClr val="accent5">
                    <a:lumMod val="50000"/>
                  </a:schemeClr>
                </a:solidFill>
              </a:rPr>
              <a:t>MESMA ESCURA A NOITE</a:t>
            </a:r>
            <a:br>
              <a:rPr lang="pt-BR" sz="25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pt-BR" sz="2500" dirty="0">
                <a:solidFill>
                  <a:schemeClr val="accent5">
                    <a:lumMod val="50000"/>
                  </a:schemeClr>
                </a:solidFill>
              </a:rPr>
              <a:t>BRILHA A TUA LUZ</a:t>
            </a:r>
            <a:br>
              <a:rPr lang="pt-BR" sz="25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pt-BR" sz="2500" dirty="0">
                <a:solidFill>
                  <a:schemeClr val="accent5">
                    <a:lumMod val="50000"/>
                  </a:schemeClr>
                </a:solidFill>
              </a:rPr>
              <a:t>EM TEUS BRAÇOS EU DESCANSO</a:t>
            </a:r>
            <a:br>
              <a:rPr lang="pt-BR" sz="25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pt-BR" sz="2500" dirty="0">
                <a:solidFill>
                  <a:schemeClr val="accent5">
                    <a:lumMod val="50000"/>
                  </a:schemeClr>
                </a:solidFill>
              </a:rPr>
              <a:t>MEU SENHOR JESUS.</a:t>
            </a:r>
          </a:p>
        </p:txBody>
      </p:sp>
    </p:spTree>
    <p:extLst>
      <p:ext uri="{BB962C8B-B14F-4D97-AF65-F5344CB8AC3E}">
        <p14:creationId xmlns:p14="http://schemas.microsoft.com/office/powerpoint/2010/main" val="4204197795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Oração de Adoração</a:t>
            </a:r>
          </a:p>
        </p:txBody>
      </p:sp>
      <p:pic>
        <p:nvPicPr>
          <p:cNvPr id="5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666" y="1904868"/>
            <a:ext cx="3640750" cy="37779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4821730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430</TotalTime>
  <Words>861</Words>
  <Application>Microsoft Office PowerPoint</Application>
  <PresentationFormat>Widescreen</PresentationFormat>
  <Paragraphs>142</Paragraphs>
  <Slides>26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5" baseType="lpstr">
      <vt:lpstr>Arial</vt:lpstr>
      <vt:lpstr>Arial Narrow</vt:lpstr>
      <vt:lpstr>Calibri</vt:lpstr>
      <vt:lpstr>Calibri Light</vt:lpstr>
      <vt:lpstr>Trebuchet MS</vt:lpstr>
      <vt:lpstr>Vrinda</vt:lpstr>
      <vt:lpstr>Wingdings</vt:lpstr>
      <vt:lpstr>Wingdings 2</vt:lpstr>
      <vt:lpstr>Tema do Office</vt:lpstr>
      <vt:lpstr>Devocional de Abertura</vt:lpstr>
      <vt:lpstr>Estamos aqui Senhor!</vt:lpstr>
      <vt:lpstr>A noite                                           (CD Sombra Amiga &amp; Água pura)</vt:lpstr>
      <vt:lpstr>Salmo 92</vt:lpstr>
      <vt:lpstr>Apresentação do PowerPoint</vt:lpstr>
      <vt:lpstr>Apresentação do PowerPoint</vt:lpstr>
      <vt:lpstr>Logo de manhã</vt:lpstr>
      <vt:lpstr>Apresentação do PowerPoint</vt:lpstr>
      <vt:lpstr>Oração de Adoração</vt:lpstr>
      <vt:lpstr>Confissão</vt:lpstr>
      <vt:lpstr> Onde está a criança na Igreja? </vt:lpstr>
      <vt:lpstr>Declaração de Perdão</vt:lpstr>
      <vt:lpstr>Louvor </vt:lpstr>
      <vt:lpstr>Para a Deus louvar       (James Rodrigues, Regina Junker, Neusa Cezar, Oseias Barbosa  -         CD Pelas mãos de uma criança)  </vt:lpstr>
      <vt:lpstr>LOUVOR </vt:lpstr>
      <vt:lpstr>Estou alegre!</vt:lpstr>
      <vt:lpstr>Oração de louvor e gratidão</vt:lpstr>
      <vt:lpstr>Apresentação do PowerPoint</vt:lpstr>
      <vt:lpstr>Jesus e as crianças...</vt:lpstr>
      <vt:lpstr>Deixai vir a mim os pequeninos e pequeninas...                                                              </vt:lpstr>
      <vt:lpstr>A criança na vida  da igreja...</vt:lpstr>
      <vt:lpstr> Dar voz as crianças...       O que elas mais gostam na igreja? </vt:lpstr>
      <vt:lpstr>Apresentação do PowerPoint</vt:lpstr>
      <vt:lpstr>Nosso compromisso...</vt:lpstr>
      <vt:lpstr>Apresentação do PowerPoint</vt:lpstr>
      <vt:lpstr>Benção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Telma Cezar</dc:creator>
  <cp:lastModifiedBy>Sara Paula</cp:lastModifiedBy>
  <cp:revision>37</cp:revision>
  <dcterms:created xsi:type="dcterms:W3CDTF">2016-10-14T17:15:44Z</dcterms:created>
  <dcterms:modified xsi:type="dcterms:W3CDTF">2017-02-06T19:41:58Z</dcterms:modified>
</cp:coreProperties>
</file>